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2" r:id="rId8"/>
    <p:sldId id="266" r:id="rId9"/>
    <p:sldId id="260" r:id="rId10"/>
    <p:sldId id="261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97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83D678-7EA9-4BE9-AB69-74366E10D5C5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92C8BB-E4CD-4998-AB1D-40C97C8ECB2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500042"/>
            <a:ext cx="7772400" cy="1143008"/>
          </a:xfrm>
        </p:spPr>
        <p:txBody>
          <a:bodyPr>
            <a:normAutofit/>
          </a:bodyPr>
          <a:lstStyle/>
          <a:p>
            <a:pPr algn="ctr"/>
            <a:r>
              <a:rPr lang="pl-PL" sz="4800" b="1" i="1" dirty="0" smtClean="0">
                <a:latin typeface="Times New Roman" pitchFamily="18" charset="0"/>
                <a:cs typeface="Times New Roman" pitchFamily="18" charset="0"/>
              </a:rPr>
              <a:t>KANADA</a:t>
            </a:r>
            <a:endParaRPr lang="pl-PL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Znalezione obrazy dla zapytania Kanada flag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85992"/>
            <a:ext cx="6953250" cy="3905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pl-PL" sz="4800" i="1" dirty="0" smtClean="0">
                <a:latin typeface="Times New Roman" pitchFamily="18" charset="0"/>
                <a:cs typeface="Times New Roman" pitchFamily="18" charset="0"/>
              </a:rPr>
              <a:t>Kanada w pigułce</a:t>
            </a:r>
            <a:endParaRPr lang="pl-PL" sz="4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u="sng" dirty="0" smtClean="0">
                <a:latin typeface="Times New Roman" pitchFamily="18" charset="0"/>
                <a:cs typeface="Times New Roman" pitchFamily="18" charset="0"/>
              </a:rPr>
              <a:t>Powierzchnia: 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9,98 mln  </a:t>
            </a:r>
            <a:r>
              <a:rPr lang="pl-PL" sz="2400" dirty="0" err="1" smtClean="0"/>
              <a:t>km²</a:t>
            </a:r>
            <a:endParaRPr lang="pl-PL" sz="2400" dirty="0" smtClean="0"/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u="sng" dirty="0" smtClean="0"/>
              <a:t>Liczba ludności: </a:t>
            </a:r>
            <a:r>
              <a:rPr lang="pl-PL" sz="2400" dirty="0" smtClean="0"/>
              <a:t>35,2 mln (2016)</a:t>
            </a:r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u="sng" dirty="0" smtClean="0"/>
              <a:t>Gęstość zaludnienia: </a:t>
            </a:r>
            <a:r>
              <a:rPr lang="pl-PL" sz="2400" dirty="0" smtClean="0"/>
              <a:t>3,5 os./ </a:t>
            </a:r>
            <a:r>
              <a:rPr lang="pl-PL" sz="2400" dirty="0" err="1" smtClean="0"/>
              <a:t>km²</a:t>
            </a:r>
            <a:r>
              <a:rPr lang="pl-PL" sz="2400" dirty="0" smtClean="0"/>
              <a:t> (2016)</a:t>
            </a:r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u="sng" dirty="0" smtClean="0"/>
              <a:t>Stolica: </a:t>
            </a:r>
            <a:r>
              <a:rPr lang="pl-PL" sz="2400" dirty="0" smtClean="0"/>
              <a:t>Ottawa </a:t>
            </a:r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u="sng" dirty="0" smtClean="0"/>
              <a:t>Języki urzędowe: </a:t>
            </a:r>
            <a:r>
              <a:rPr lang="pl-PL" sz="2400" dirty="0" smtClean="0"/>
              <a:t>angielski i francuski</a:t>
            </a:r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u="sng" dirty="0" smtClean="0"/>
              <a:t>Waluta: </a:t>
            </a:r>
            <a:r>
              <a:rPr lang="pl-PL" sz="2400" dirty="0" smtClean="0"/>
              <a:t>dolar kanadyjski (CAD)</a:t>
            </a:r>
          </a:p>
          <a:p>
            <a:pPr>
              <a:buNone/>
            </a:pPr>
            <a:endParaRPr lang="pl-P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pl-PL" sz="4800" i="1" dirty="0" smtClean="0"/>
              <a:t>Ottawa</a:t>
            </a:r>
            <a:endParaRPr lang="pl-PL" sz="48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/>
              <a:t>Klimat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/>
          <a:lstStyle/>
          <a:p>
            <a:pPr algn="ctr"/>
            <a:r>
              <a:rPr lang="pl-PL" sz="2400" dirty="0" smtClean="0"/>
              <a:t>Na północy klimat polarny i subpolarny (obszary porośnięte roślinnością karłowatą)</a:t>
            </a:r>
          </a:p>
          <a:p>
            <a:pPr algn="ctr">
              <a:buNone/>
            </a:pPr>
            <a:endParaRPr lang="pl-PL" sz="2400" dirty="0" smtClean="0"/>
          </a:p>
          <a:p>
            <a:pPr algn="ctr"/>
            <a:r>
              <a:rPr lang="pl-PL" sz="2400" dirty="0" smtClean="0"/>
              <a:t>W centralnej części kraju klimat umiarkowany chłodny – charakteryzuje się dużą różnicą temperatury między latem a zimą</a:t>
            </a:r>
          </a:p>
          <a:p>
            <a:pPr algn="ctr">
              <a:buNone/>
            </a:pPr>
            <a:endParaRPr lang="pl-PL" sz="2400" dirty="0" smtClean="0"/>
          </a:p>
          <a:p>
            <a:pPr algn="ctr"/>
            <a:r>
              <a:rPr lang="pl-PL" sz="2400" dirty="0" smtClean="0"/>
              <a:t>Na południu klimat umiarkowany ciepły – umożliwia prowadzenie gospodarki rolnej</a:t>
            </a:r>
          </a:p>
          <a:p>
            <a:endParaRPr lang="pl-PL" sz="2400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Znalezione obrazy dla zapytania klimat Kana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85794"/>
            <a:ext cx="6929486" cy="5922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/>
          </a:bodyPr>
          <a:lstStyle/>
          <a:p>
            <a:r>
              <a:rPr lang="pl-PL" sz="2400" dirty="0" smtClean="0"/>
              <a:t>Kordyliery stanowią barierę dla mas przemieszczających się z części centralnej na zachód</a:t>
            </a:r>
          </a:p>
          <a:p>
            <a:endParaRPr lang="pl-PL" sz="2400" dirty="0" smtClean="0"/>
          </a:p>
          <a:p>
            <a:pPr algn="r"/>
            <a:r>
              <a:rPr lang="pl-PL" sz="2400" dirty="0" smtClean="0"/>
              <a:t>W efekcie masy powietrza układają się nieregularnie</a:t>
            </a:r>
            <a:endParaRPr lang="pl-PL" sz="2400" dirty="0"/>
          </a:p>
        </p:txBody>
      </p:sp>
      <p:pic>
        <p:nvPicPr>
          <p:cNvPr id="4" name="Picture 2" descr="Podobny obraz"/>
          <p:cNvPicPr>
            <a:picLocks noChangeAspect="1" noChangeArrowheads="1"/>
          </p:cNvPicPr>
          <p:nvPr/>
        </p:nvPicPr>
        <p:blipFill>
          <a:blip r:embed="rId2"/>
          <a:srcRect l="6369" r="6050" b="27762"/>
          <a:stretch>
            <a:fillRect/>
          </a:stretch>
        </p:blipFill>
        <p:spPr bwMode="auto">
          <a:xfrm>
            <a:off x="1357290" y="2714620"/>
            <a:ext cx="6500858" cy="401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/>
          <a:lstStyle/>
          <a:p>
            <a:pPr algn="ctr"/>
            <a:r>
              <a:rPr lang="pl-PL" i="1" dirty="0" smtClean="0"/>
              <a:t>Na klimat Kanady wpływa: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/>
          </a:bodyPr>
          <a:lstStyle/>
          <a:p>
            <a:pPr algn="ctr"/>
            <a:r>
              <a:rPr lang="pl-PL" sz="2400" u="sng" dirty="0" smtClean="0"/>
              <a:t>Ukształtowanie powierzchni</a:t>
            </a:r>
          </a:p>
          <a:p>
            <a:pPr algn="ctr"/>
            <a:endParaRPr lang="pl-PL" sz="2400" u="sng" dirty="0" smtClean="0"/>
          </a:p>
          <a:p>
            <a:pPr algn="ctr"/>
            <a:r>
              <a:rPr lang="pl-PL" sz="2400" u="sng" dirty="0" smtClean="0"/>
              <a:t>Prądy morskie</a:t>
            </a:r>
          </a:p>
          <a:p>
            <a:pPr algn="ctr">
              <a:buNone/>
            </a:pPr>
            <a:endParaRPr lang="pl-PL" sz="2400" u="sng" dirty="0" smtClean="0"/>
          </a:p>
          <a:p>
            <a:pPr algn="ctr"/>
            <a:r>
              <a:rPr lang="pl-PL" sz="2400" u="sng" dirty="0" smtClean="0"/>
              <a:t>Cyrkulacja powietrza</a:t>
            </a:r>
            <a:endParaRPr lang="pl-PL" sz="2400" u="sng" dirty="0"/>
          </a:p>
        </p:txBody>
      </p:sp>
      <p:pic>
        <p:nvPicPr>
          <p:cNvPr id="59394" name="Picture 2" descr="Znalezione obrazy dla zapytania klimat Kana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256"/>
            <a:ext cx="7786742" cy="22692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/>
          <a:lstStyle/>
          <a:p>
            <a:pPr algn="ctr"/>
            <a:r>
              <a:rPr lang="pl-PL" i="1" dirty="0" smtClean="0"/>
              <a:t>Ukształtowanie powierzchni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857784"/>
          </a:xfrm>
        </p:spPr>
        <p:txBody>
          <a:bodyPr>
            <a:normAutofit/>
          </a:bodyPr>
          <a:lstStyle/>
          <a:p>
            <a:r>
              <a:rPr lang="pl-PL" sz="2400" dirty="0" smtClean="0"/>
              <a:t>Ma układ </a:t>
            </a:r>
            <a:r>
              <a:rPr lang="pl-PL" sz="2400" dirty="0" smtClean="0"/>
              <a:t>południkowy</a:t>
            </a:r>
          </a:p>
          <a:p>
            <a:endParaRPr lang="pl-PL" sz="2400" dirty="0"/>
          </a:p>
          <a:p>
            <a:r>
              <a:rPr lang="pl-PL" sz="2400" dirty="0" smtClean="0"/>
              <a:t>Na </a:t>
            </a:r>
            <a:r>
              <a:rPr lang="pl-PL" sz="2400" dirty="0" smtClean="0"/>
              <a:t>zachodzie - Kordyliery i Góry Skaliste</a:t>
            </a:r>
          </a:p>
          <a:p>
            <a:pPr algn="r"/>
            <a:endParaRPr lang="pl-PL" sz="2400" dirty="0" smtClean="0"/>
          </a:p>
          <a:p>
            <a:r>
              <a:rPr lang="pl-PL" sz="2400" dirty="0" smtClean="0"/>
              <a:t>Na wschodzie – wyżyny, Góry </a:t>
            </a:r>
            <a:r>
              <a:rPr lang="pl-PL" sz="2400" dirty="0" err="1" smtClean="0"/>
              <a:t>Torngat</a:t>
            </a:r>
            <a:endParaRPr lang="pl-PL" sz="2400" dirty="0"/>
          </a:p>
          <a:p>
            <a:endParaRPr lang="pl-PL" sz="2400" dirty="0" smtClean="0"/>
          </a:p>
          <a:p>
            <a:r>
              <a:rPr lang="pl-PL" sz="2400" dirty="0" smtClean="0"/>
              <a:t>Na </a:t>
            </a:r>
            <a:r>
              <a:rPr lang="pl-PL" sz="2400" dirty="0" smtClean="0"/>
              <a:t>południu – preria (obszary porośnięte trawami)</a:t>
            </a:r>
          </a:p>
          <a:p>
            <a:pPr algn="r"/>
            <a:endParaRPr lang="pl-PL" sz="2400" dirty="0" smtClean="0"/>
          </a:p>
          <a:p>
            <a:r>
              <a:rPr lang="pl-PL" sz="2400" dirty="0" smtClean="0"/>
              <a:t>Nad Oceanem Atlantyckim oraz wokół Zatoki Hudsona – obszary nizinne</a:t>
            </a:r>
          </a:p>
          <a:p>
            <a:endParaRPr lang="pl-PL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/>
              <a:t>Prądy morskie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pl-PL" sz="2400" u="sng" dirty="0" smtClean="0"/>
              <a:t>Ciepłe prądy morskie </a:t>
            </a:r>
            <a:r>
              <a:rPr lang="pl-PL" sz="2400" dirty="0" smtClean="0"/>
              <a:t>opływające zachodnie wybrzeże (Prąd Północno-pacyficzny  i Prąd Alaski) – nie tylko powodują ogrzanie terenów nadbrzeżnych, lecz także obfite opady.</a:t>
            </a:r>
          </a:p>
          <a:p>
            <a:pPr algn="r">
              <a:buNone/>
            </a:pPr>
            <a:endParaRPr lang="pl-PL" sz="2400" dirty="0" smtClean="0"/>
          </a:p>
          <a:p>
            <a:pPr algn="r">
              <a:buFont typeface="Wingdings" pitchFamily="2" charset="2"/>
              <a:buChar char="v"/>
            </a:pPr>
            <a:r>
              <a:rPr lang="pl-PL" sz="2400" u="sng" dirty="0" smtClean="0"/>
              <a:t>Chłodny prąd Labradorski </a:t>
            </a:r>
            <a:r>
              <a:rPr lang="pl-PL" sz="2400" dirty="0" smtClean="0"/>
              <a:t>– wzdłuż wschodniego wybrzeża z północy na południe. Zimy są tam chłodniejsze. Ze względu na wpływ powietrza morskiego opady w tej części kraju są większe niż w centrum.</a:t>
            </a:r>
          </a:p>
          <a:p>
            <a:pPr>
              <a:buFont typeface="Wingdings" pitchFamily="2" charset="2"/>
              <a:buChar char="v"/>
            </a:pPr>
            <a:endParaRPr lang="pl-PL" sz="2400" dirty="0" smtClean="0"/>
          </a:p>
          <a:p>
            <a:pPr>
              <a:buFont typeface="Wingdings" pitchFamily="2" charset="2"/>
              <a:buChar char="v"/>
            </a:pPr>
            <a:endParaRPr lang="pl-PL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8235" t="16602" r="40703" b="23827"/>
          <a:stretch>
            <a:fillRect/>
          </a:stretch>
        </p:blipFill>
        <p:spPr bwMode="auto">
          <a:xfrm>
            <a:off x="0" y="0"/>
            <a:ext cx="914871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Autofit/>
          </a:bodyPr>
          <a:lstStyle/>
          <a:p>
            <a:pPr algn="ctr"/>
            <a:r>
              <a:rPr lang="pl-PL" i="1" dirty="0" smtClean="0"/>
              <a:t>Cyrkulacja powietrza </a:t>
            </a:r>
            <a:br>
              <a:rPr lang="pl-PL" i="1" dirty="0" smtClean="0"/>
            </a:br>
            <a:r>
              <a:rPr lang="pl-PL" i="1" dirty="0" smtClean="0"/>
              <a:t>w Kanadzie zimą i latem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8957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	Cyrkulacja powietrza nad terytorium Kanady powoduje ekstremalne różnice wartości temperatury powietrza w centrum kraju w ciągu roku. Sięgają one nawet 70°C,     co oznacza, że w tym samym miejscu zimą może być na przykład –40°C, a latem 30°C.</a:t>
            </a:r>
            <a:endParaRPr lang="pl-PL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JBOOBI\Desktop\2019-05-23\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476672"/>
            <a:ext cx="8747806" cy="6194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8235" t="15625" r="41984" b="17968"/>
          <a:stretch>
            <a:fillRect/>
          </a:stretch>
        </p:blipFill>
        <p:spPr bwMode="auto">
          <a:xfrm>
            <a:off x="72007" y="188641"/>
            <a:ext cx="8892481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/>
          <a:lstStyle/>
          <a:p>
            <a:r>
              <a:rPr lang="pl-PL" sz="2400" dirty="0" smtClean="0"/>
              <a:t>Użytki rolne znajdują się w południowej i południowo-wschodniej cz. kraju</a:t>
            </a:r>
          </a:p>
          <a:p>
            <a:r>
              <a:rPr lang="pl-PL" sz="2400" dirty="0" smtClean="0"/>
              <a:t>Tereny te charakteryzują: żyzne gleby, umiarkowany ciepły klimat</a:t>
            </a:r>
          </a:p>
          <a:p>
            <a:r>
              <a:rPr lang="pl-PL" sz="2400" dirty="0" smtClean="0"/>
              <a:t>Uprawiane rośliny: pszenica, jęczmień, owies, ziemniaki, buraki cukrowe,</a:t>
            </a:r>
          </a:p>
          <a:p>
            <a:r>
              <a:rPr lang="pl-PL" sz="2400" dirty="0" smtClean="0"/>
              <a:t>Prerie wykorzystywane są jako pastwiska.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5" name="Picture 5" descr="Podobny obra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143379"/>
            <a:ext cx="4214842" cy="2110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Znalezione obrazy dla zapytania kanada farm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286256"/>
            <a:ext cx="2987242" cy="1876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i="1" dirty="0" smtClean="0"/>
              <a:t>Struktura użytkowania ziemi </a:t>
            </a:r>
            <a:br>
              <a:rPr lang="pl-PL" i="1" dirty="0" smtClean="0"/>
            </a:br>
            <a:r>
              <a:rPr lang="pl-PL" i="1" dirty="0" smtClean="0"/>
              <a:t>w Kanadzie</a:t>
            </a:r>
            <a:endParaRPr lang="pl-PL" i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 l="68939" t="18554" r="9956" b="51172"/>
          <a:stretch>
            <a:fillRect/>
          </a:stretch>
        </p:blipFill>
        <p:spPr bwMode="auto">
          <a:xfrm>
            <a:off x="2071670" y="2000240"/>
            <a:ext cx="5000660" cy="4068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CIEKAWOSTKI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/>
              <a:t>Kanada ma najwyższy standard życie na świecie.</a:t>
            </a:r>
          </a:p>
          <a:p>
            <a:r>
              <a:rPr lang="pl-PL" sz="2400" dirty="0"/>
              <a:t>Picie alkoholu, czy przeklinanie w miejscach publicznych grozi grzywną.</a:t>
            </a:r>
          </a:p>
          <a:p>
            <a:r>
              <a:rPr lang="pl-PL" sz="2400" dirty="0"/>
              <a:t>Nazwa Kanada wywodzi się od słowa "</a:t>
            </a:r>
            <a:r>
              <a:rPr lang="pl-PL" sz="2400" dirty="0" err="1"/>
              <a:t>kanata</a:t>
            </a:r>
            <a:r>
              <a:rPr lang="pl-PL" sz="2400" dirty="0"/>
              <a:t>" oznaczającego w języku Indian Huron: klon</a:t>
            </a:r>
          </a:p>
          <a:p>
            <a:r>
              <a:rPr lang="pl-PL" sz="2400" dirty="0"/>
              <a:t>Supermen został wymyślony właśnie w Kanadzie!</a:t>
            </a:r>
          </a:p>
          <a:p>
            <a:r>
              <a:rPr lang="pl-PL" sz="2400" dirty="0"/>
              <a:t> Motto Kanady brzmi „Od morza do morza”.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0139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>
                <a:solidFill>
                  <a:schemeClr val="tx1"/>
                </a:solidFill>
              </a:rPr>
              <a:t>Oczami podróżnika</a:t>
            </a:r>
            <a:endParaRPr lang="pl-PL" i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257176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l-PL" sz="2400" dirty="0" smtClean="0"/>
              <a:t>Kanada wielu osobom kojarzy się głównie z ogromnymi</a:t>
            </a:r>
          </a:p>
          <a:p>
            <a:pPr algn="just">
              <a:buNone/>
            </a:pPr>
            <a:r>
              <a:rPr lang="pl-PL" sz="2400" dirty="0" smtClean="0"/>
              <a:t>połaciami lasów porastających wysokie góry, jeziorami, jak na</a:t>
            </a:r>
          </a:p>
          <a:p>
            <a:pPr algn="just">
              <a:buNone/>
            </a:pPr>
            <a:r>
              <a:rPr lang="pl-PL" sz="2400" dirty="0" smtClean="0"/>
              <a:t>przykład w najstarszym kanadyjskim parku narodowym</a:t>
            </a:r>
          </a:p>
          <a:p>
            <a:pPr algn="just">
              <a:buNone/>
            </a:pPr>
            <a:r>
              <a:rPr lang="pl-PL" sz="2400" dirty="0" err="1" smtClean="0"/>
              <a:t>Banff</a:t>
            </a:r>
            <a:r>
              <a:rPr lang="pl-PL" sz="2400" dirty="0" smtClean="0"/>
              <a:t>, oraz z syropem klonowym. Kraj ten ma jednak także</a:t>
            </a:r>
          </a:p>
          <a:p>
            <a:pPr algn="just">
              <a:buNone/>
            </a:pPr>
            <a:r>
              <a:rPr lang="pl-PL" sz="2400" dirty="0" smtClean="0"/>
              <a:t>ciekawą historię i bogatą kulturę, co uwidacznia się </a:t>
            </a:r>
          </a:p>
          <a:p>
            <a:pPr algn="just">
              <a:buNone/>
            </a:pPr>
            <a:r>
              <a:rPr lang="pl-PL" sz="2400" dirty="0" smtClean="0"/>
              <a:t>w architekturze niektórych miast. </a:t>
            </a:r>
            <a:endParaRPr lang="pl-PL" sz="2400" dirty="0"/>
          </a:p>
        </p:txBody>
      </p:sp>
      <p:pic>
        <p:nvPicPr>
          <p:cNvPr id="1026" name="Picture 2" descr="Znalezione obrazy dla zapytania kanada gÃ³ry las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581399"/>
            <a:ext cx="5238750" cy="3276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/>
          <a:lstStyle/>
          <a:p>
            <a:pPr algn="ctr"/>
            <a:r>
              <a:rPr lang="pl-PL" i="1" dirty="0" smtClean="0">
                <a:solidFill>
                  <a:schemeClr val="tx1"/>
                </a:solidFill>
              </a:rPr>
              <a:t>Płynne złoto</a:t>
            </a:r>
            <a:endParaRPr lang="pl-PL" i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Kanadyjskie płynne złoto – określane jako </a:t>
            </a:r>
            <a:r>
              <a:rPr lang="pl-PL" sz="2400" b="1" dirty="0" smtClean="0"/>
              <a:t>syrop klonowy</a:t>
            </a:r>
            <a:r>
              <a:rPr lang="pl-PL" sz="2400" dirty="0" smtClean="0"/>
              <a:t>,</a:t>
            </a:r>
          </a:p>
          <a:p>
            <a:pPr algn="ctr">
              <a:buNone/>
            </a:pPr>
            <a:r>
              <a:rPr lang="pl-PL" sz="2400" dirty="0" smtClean="0"/>
              <a:t>popularny dodatek do ciast, naleśników i innych deserów.</a:t>
            </a:r>
          </a:p>
          <a:p>
            <a:pPr algn="ctr">
              <a:buNone/>
            </a:pPr>
            <a:r>
              <a:rPr lang="pl-PL" sz="2400" dirty="0" smtClean="0"/>
              <a:t>Jako pierwsi zaczęli go wytwarzać Indianie, którzy</a:t>
            </a:r>
          </a:p>
          <a:p>
            <a:pPr algn="ctr">
              <a:buNone/>
            </a:pPr>
            <a:r>
              <a:rPr lang="pl-PL" sz="2400" dirty="0" smtClean="0"/>
              <a:t>umiejętność tę uważali za dar bogów. Syrop produkuje się </a:t>
            </a:r>
          </a:p>
          <a:p>
            <a:pPr algn="ctr">
              <a:buNone/>
            </a:pPr>
            <a:r>
              <a:rPr lang="pl-PL" sz="2400" dirty="0" smtClean="0"/>
              <a:t>z soku pochodzącego z trzech gatunków klonu. Indianie, </a:t>
            </a:r>
          </a:p>
          <a:p>
            <a:pPr algn="ctr">
              <a:buNone/>
            </a:pPr>
            <a:r>
              <a:rPr lang="pl-PL" sz="2400" dirty="0" smtClean="0"/>
              <a:t>aby pozyskać sok, nawiercali drzewa, a pod otwory zakładali</a:t>
            </a:r>
          </a:p>
          <a:p>
            <a:pPr algn="ctr">
              <a:buNone/>
            </a:pPr>
            <a:r>
              <a:rPr lang="pl-PL" sz="2400" dirty="0" smtClean="0"/>
              <a:t>pojemniki. Współcześnie miejsce tej metody zajęły</a:t>
            </a:r>
          </a:p>
          <a:p>
            <a:pPr algn="ctr">
              <a:buNone/>
            </a:pPr>
            <a:r>
              <a:rPr lang="pl-PL" sz="2400" dirty="0" smtClean="0"/>
              <a:t>nowoczesne technologie, dzięki którym Kanada jest</a:t>
            </a:r>
          </a:p>
          <a:p>
            <a:pPr algn="ctr">
              <a:buNone/>
            </a:pPr>
            <a:r>
              <a:rPr lang="pl-PL" sz="2400" dirty="0" smtClean="0"/>
              <a:t>największym producentem syropu klonowego na świecie.</a:t>
            </a:r>
            <a:endParaRPr lang="pl-PL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Znalezione obrazy dla zapytania pÅynne zÅoto syrop klonow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3357562"/>
            <a:ext cx="4214842" cy="3362326"/>
          </a:xfrm>
          <a:prstGeom prst="rect">
            <a:avLst/>
          </a:prstGeom>
          <a:noFill/>
        </p:spPr>
      </p:pic>
      <p:pic>
        <p:nvPicPr>
          <p:cNvPr id="31748" name="Picture 4" descr="Podobny obra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9" y="3357562"/>
            <a:ext cx="4286280" cy="3357586"/>
          </a:xfrm>
          <a:prstGeom prst="rect">
            <a:avLst/>
          </a:prstGeom>
          <a:noFill/>
        </p:spPr>
      </p:pic>
      <p:pic>
        <p:nvPicPr>
          <p:cNvPr id="31750" name="Picture 6" descr="Znalezione obrazy dla zapytania pÅynne zÅoto syrop klonow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285728"/>
            <a:ext cx="5072098" cy="2914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428760"/>
          </a:xfrm>
        </p:spPr>
        <p:txBody>
          <a:bodyPr>
            <a:noAutofit/>
          </a:bodyPr>
          <a:lstStyle/>
          <a:p>
            <a:pPr algn="ctr"/>
            <a:r>
              <a:rPr lang="pl-PL" i="1" dirty="0" smtClean="0"/>
              <a:t>Cytadela obronna w Halifaksie (Fort George)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286124"/>
            <a:ext cx="8229600" cy="30384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To kamienna fortyfikacja zbudowana w połowie XIX wieku, </a:t>
            </a:r>
          </a:p>
          <a:p>
            <a:pPr algn="ctr">
              <a:buNone/>
            </a:pPr>
            <a:r>
              <a:rPr lang="pl-PL" sz="2400" dirty="0" smtClean="0"/>
              <a:t>w celu obrony przed ewentualnym atakiem ze strony</a:t>
            </a:r>
          </a:p>
          <a:p>
            <a:pPr algn="ctr">
              <a:buNone/>
            </a:pPr>
            <a:r>
              <a:rPr lang="pl-PL" sz="2400" dirty="0" smtClean="0"/>
              <a:t>Amerykanów.</a:t>
            </a:r>
            <a:endParaRPr lang="pl-PL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/>
          <a:lstStyle/>
          <a:p>
            <a:pPr algn="ctr"/>
            <a:r>
              <a:rPr lang="pl-PL" i="1" dirty="0" smtClean="0"/>
              <a:t>Wodospad Niagara Falls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9671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Rzeka Niagara o dł. 55 km, wypływająca z jeziora Erie </a:t>
            </a:r>
          </a:p>
          <a:p>
            <a:pPr algn="ctr">
              <a:buNone/>
            </a:pPr>
            <a:r>
              <a:rPr lang="pl-PL" sz="2400" dirty="0" smtClean="0"/>
              <a:t>i płynąca do jeziora Ontario, musi pokonać prawie </a:t>
            </a:r>
          </a:p>
          <a:p>
            <a:pPr algn="ctr">
              <a:buNone/>
            </a:pPr>
            <a:r>
              <a:rPr lang="pl-PL" sz="2400" dirty="0" smtClean="0"/>
              <a:t>100-metrową różnicę poziomów. U ujścia rzeka rozwidla się </a:t>
            </a:r>
          </a:p>
          <a:p>
            <a:pPr algn="ctr">
              <a:buNone/>
            </a:pPr>
            <a:r>
              <a:rPr lang="pl-PL" sz="2400" dirty="0" smtClean="0"/>
              <a:t>i spada dwiema około 50-metrowymi kaskadami na granicy</a:t>
            </a:r>
          </a:p>
          <a:p>
            <a:pPr algn="ctr">
              <a:buNone/>
            </a:pPr>
            <a:r>
              <a:rPr lang="pl-PL" sz="2400" dirty="0" smtClean="0"/>
              <a:t>Kanady i USA. Część „kanadyjska” to </a:t>
            </a:r>
            <a:r>
              <a:rPr lang="pl-PL" sz="2400" dirty="0" err="1" smtClean="0"/>
              <a:t>Horseshoe</a:t>
            </a:r>
            <a:r>
              <a:rPr lang="pl-PL" sz="2400" dirty="0" smtClean="0"/>
              <a:t> Falls – 53 m wysokości i 790 m szerokości</a:t>
            </a:r>
            <a:endParaRPr lang="pl-PL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/>
          <a:lstStyle/>
          <a:p>
            <a:pPr algn="ctr"/>
            <a:r>
              <a:rPr lang="pl-PL" i="1" dirty="0" smtClean="0"/>
              <a:t>Gotycki parlament Kanady</a:t>
            </a:r>
            <a:endParaRPr lang="pl-PL" i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/>
          <a:lstStyle/>
          <a:p>
            <a:pPr algn="ctr"/>
            <a:r>
              <a:rPr lang="pl-PL" i="1" dirty="0" smtClean="0"/>
              <a:t>Park </a:t>
            </a:r>
            <a:r>
              <a:rPr lang="pl-PL" i="1" dirty="0" err="1" smtClean="0"/>
              <a:t>Capilano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8242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Ze swoim słynnym wiszącym mostem (140 metrów długości)</a:t>
            </a:r>
          </a:p>
          <a:p>
            <a:pPr algn="ctr">
              <a:buNone/>
            </a:pPr>
            <a:r>
              <a:rPr lang="pl-PL" sz="2400" dirty="0" smtClean="0"/>
              <a:t>położony jest nad rzeką </a:t>
            </a:r>
            <a:r>
              <a:rPr lang="pl-PL" sz="2400" dirty="0" err="1" smtClean="0"/>
              <a:t>Capilano</a:t>
            </a:r>
            <a:r>
              <a:rPr lang="pl-PL" sz="2400" dirty="0" smtClean="0"/>
              <a:t> w dystrykcie Północny</a:t>
            </a:r>
          </a:p>
          <a:p>
            <a:pPr algn="ctr">
              <a:buNone/>
            </a:pPr>
            <a:r>
              <a:rPr lang="pl-PL" sz="2400" dirty="0" smtClean="0"/>
              <a:t>Vancouver. Przechodzi po nim 800 tysięcy turystów rocznie.</a:t>
            </a:r>
            <a:endParaRPr lang="pl-PL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00132"/>
          </a:xfrm>
        </p:spPr>
        <p:txBody>
          <a:bodyPr/>
          <a:lstStyle/>
          <a:p>
            <a:pPr algn="ctr"/>
            <a:r>
              <a:rPr lang="pl-PL" i="1" dirty="0" smtClean="0"/>
              <a:t>Oratorium rzymskokatolickie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5385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Położone na zboczu najwyższego wzgórza w Montrealu – Mont Royal. Rocznie odwiedzane przez około 2 mln pielgrzymów turystów. Nazwa miasta Montreal pochodzi od „Mont </a:t>
            </a:r>
            <a:r>
              <a:rPr lang="pl-PL" sz="2400" dirty="0" err="1" smtClean="0"/>
              <a:t>Réal</a:t>
            </a:r>
            <a:r>
              <a:rPr lang="pl-PL" sz="2400" dirty="0" smtClean="0"/>
              <a:t>”, nazwy wzgórza w dziś już archaicznej formie.</a:t>
            </a:r>
            <a:endParaRPr lang="pl-PL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2428892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/>
              <a:t>Wzgórze Sygnalizacyjne strzegące wejścia do portu </a:t>
            </a:r>
            <a:br>
              <a:rPr lang="pl-PL" i="1" dirty="0" smtClean="0"/>
            </a:br>
            <a:r>
              <a:rPr lang="pl-PL" i="1" dirty="0" smtClean="0"/>
              <a:t>w mieście St. Johns.</a:t>
            </a:r>
            <a:endParaRPr lang="pl-PL" i="1" dirty="0"/>
          </a:p>
        </p:txBody>
      </p:sp>
      <p:pic>
        <p:nvPicPr>
          <p:cNvPr id="2050" name="Picture 2" descr="Znalezione obrazy dla zapytania WzgÃ³rze Sygnalizacyjne strzegÄca wejÅcia do portu w mieÅcie St. John'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500306"/>
            <a:ext cx="6257925" cy="4171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00132"/>
          </a:xfrm>
        </p:spPr>
        <p:txBody>
          <a:bodyPr/>
          <a:lstStyle/>
          <a:p>
            <a:pPr algn="ctr"/>
            <a:r>
              <a:rPr lang="pl-PL" dirty="0" smtClean="0"/>
              <a:t>CN Tower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63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Do niedawna była to najwyższa wolnostojąca budowla na</a:t>
            </a:r>
          </a:p>
          <a:p>
            <a:pPr algn="ctr">
              <a:buNone/>
            </a:pPr>
            <a:r>
              <a:rPr lang="pl-PL" sz="2400" dirty="0" smtClean="0"/>
              <a:t>świecie (rekord został pobity przez budowany </a:t>
            </a:r>
            <a:r>
              <a:rPr lang="pl-PL" sz="2400" dirty="0" err="1" smtClean="0"/>
              <a:t>Burj</a:t>
            </a:r>
            <a:r>
              <a:rPr lang="pl-PL" sz="2400" dirty="0" smtClean="0"/>
              <a:t> Chalifa </a:t>
            </a:r>
          </a:p>
          <a:p>
            <a:pPr algn="ctr">
              <a:buNone/>
            </a:pPr>
            <a:r>
              <a:rPr lang="pl-PL" sz="2400" dirty="0" smtClean="0"/>
              <a:t>13 września 2007 roku), o wysokości 553,33 m, znajdująca </a:t>
            </a:r>
          </a:p>
          <a:p>
            <a:pPr algn="ctr">
              <a:buNone/>
            </a:pPr>
            <a:r>
              <a:rPr lang="pl-PL" sz="2400" dirty="0" smtClean="0"/>
              <a:t>się w Toronto. Działa jako wieża telewizyjna, ma</a:t>
            </a:r>
          </a:p>
          <a:p>
            <a:pPr algn="ctr">
              <a:buNone/>
            </a:pPr>
            <a:r>
              <a:rPr lang="pl-PL" sz="2400" dirty="0" smtClean="0"/>
              <a:t>ogólnodostępne tarasy widokowe, obrotową restaurację </a:t>
            </a:r>
          </a:p>
          <a:p>
            <a:pPr algn="ctr">
              <a:buNone/>
            </a:pPr>
            <a:r>
              <a:rPr lang="pl-PL" sz="2400" dirty="0" smtClean="0"/>
              <a:t>i kompleks rozrywkowy. Położona jest w centrum miasta, </a:t>
            </a:r>
          </a:p>
          <a:p>
            <a:pPr algn="ctr">
              <a:buNone/>
            </a:pPr>
            <a:r>
              <a:rPr lang="pl-PL" sz="2400" dirty="0" smtClean="0"/>
              <a:t>na styku Entertainment </a:t>
            </a:r>
            <a:r>
              <a:rPr lang="pl-PL" sz="2400" dirty="0" err="1" smtClean="0"/>
              <a:t>District</a:t>
            </a:r>
            <a:r>
              <a:rPr lang="pl-PL" sz="2400" dirty="0" smtClean="0"/>
              <a:t>, Financial </a:t>
            </a:r>
            <a:r>
              <a:rPr lang="pl-PL" sz="2400" dirty="0" err="1" smtClean="0"/>
              <a:t>District</a:t>
            </a:r>
            <a:r>
              <a:rPr lang="pl-PL" sz="2400" dirty="0" smtClean="0"/>
              <a:t> </a:t>
            </a:r>
          </a:p>
          <a:p>
            <a:pPr algn="ctr">
              <a:buNone/>
            </a:pPr>
            <a:r>
              <a:rPr lang="pl-PL" sz="2400" dirty="0" smtClean="0"/>
              <a:t>i </a:t>
            </a:r>
            <a:r>
              <a:rPr lang="pl-PL" sz="2400" dirty="0" err="1" smtClean="0"/>
              <a:t>Harbourfront</a:t>
            </a:r>
            <a:r>
              <a:rPr lang="pl-PL" sz="2400" dirty="0" smtClean="0"/>
              <a:t>. Obok wieży stoi Rogers Centre – </a:t>
            </a:r>
          </a:p>
          <a:p>
            <a:pPr algn="ctr">
              <a:buNone/>
            </a:pPr>
            <a:r>
              <a:rPr lang="pl-PL" sz="2400" dirty="0" smtClean="0"/>
              <a:t>pierwszy na świecie stadion z całkowicie odsłanianą kopułą.</a:t>
            </a:r>
            <a:endParaRPr lang="pl-PL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71570"/>
          </a:xfrm>
        </p:spPr>
        <p:txBody>
          <a:bodyPr/>
          <a:lstStyle/>
          <a:p>
            <a:r>
              <a:rPr lang="en-US" i="1" dirty="0" smtClean="0"/>
              <a:t>St. Lawrence Market w Toronto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5292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Obecny budynek targu pochodzi z 1905, a jego fasada</a:t>
            </a:r>
          </a:p>
          <a:p>
            <a:pPr algn="ctr">
              <a:buNone/>
            </a:pPr>
            <a:r>
              <a:rPr lang="pl-PL" sz="2400" dirty="0" smtClean="0"/>
              <a:t>zachowała widoczny ślad wchłoniętego budynku magistratu</a:t>
            </a:r>
          </a:p>
          <a:p>
            <a:pPr algn="ctr">
              <a:buNone/>
            </a:pPr>
            <a:r>
              <a:rPr lang="pl-PL" sz="2400" dirty="0" smtClean="0"/>
              <a:t>z 1845. Obecnie w hali targu znajduje się 120 stoisk</a:t>
            </a:r>
          </a:p>
          <a:p>
            <a:pPr algn="ctr">
              <a:buNone/>
            </a:pPr>
            <a:r>
              <a:rPr lang="pl-PL" sz="2400" dirty="0" smtClean="0"/>
              <a:t>oferujących przede wszystkim produkty spożywcze, </a:t>
            </a:r>
          </a:p>
          <a:p>
            <a:pPr algn="ctr">
              <a:buNone/>
            </a:pPr>
            <a:r>
              <a:rPr lang="pl-PL" sz="2400" dirty="0" smtClean="0"/>
              <a:t>a w pomieszczeniach na piętrze, gdzie niegdyś odbywały </a:t>
            </a:r>
          </a:p>
          <a:p>
            <a:pPr algn="ctr">
              <a:buNone/>
            </a:pPr>
            <a:r>
              <a:rPr lang="pl-PL" sz="2400" dirty="0" smtClean="0"/>
              <a:t>się zebrania radnych, mieści się muzeum miasta. Miejsce </a:t>
            </a:r>
          </a:p>
          <a:p>
            <a:pPr algn="ctr">
              <a:buNone/>
            </a:pPr>
            <a:r>
              <a:rPr lang="pl-PL" sz="2400" dirty="0" smtClean="0"/>
              <a:t>to znajdowało się dawno temu w porcie, zanim odebrano</a:t>
            </a:r>
          </a:p>
          <a:p>
            <a:pPr algn="ctr">
              <a:buNone/>
            </a:pPr>
            <a:r>
              <a:rPr lang="pl-PL" sz="2400" dirty="0" smtClean="0"/>
              <a:t>jezioru kilkaset metrów, zasypując go ziemią.</a:t>
            </a:r>
            <a:endParaRPr lang="pl-PL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57322"/>
          </a:xfrm>
        </p:spPr>
        <p:txBody>
          <a:bodyPr>
            <a:noAutofit/>
          </a:bodyPr>
          <a:lstStyle/>
          <a:p>
            <a:pPr algn="ctr"/>
            <a:r>
              <a:rPr lang="en-US" i="1" dirty="0" smtClean="0"/>
              <a:t>Gondola Peak 2 Peak w Whistler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8957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Zbudowanie wyciągu zajęło prawie 2 lata, gondola </a:t>
            </a:r>
          </a:p>
          <a:p>
            <a:pPr algn="ctr">
              <a:buNone/>
            </a:pPr>
            <a:r>
              <a:rPr lang="pl-PL" sz="2400" dirty="0" err="1" smtClean="0"/>
              <a:t>Peak</a:t>
            </a:r>
            <a:r>
              <a:rPr lang="pl-PL" sz="2400" dirty="0" smtClean="0"/>
              <a:t> 2 </a:t>
            </a:r>
            <a:r>
              <a:rPr lang="pl-PL" sz="2400" dirty="0" err="1" smtClean="0"/>
              <a:t>Peak</a:t>
            </a:r>
            <a:r>
              <a:rPr lang="pl-PL" sz="2400" dirty="0" smtClean="0"/>
              <a:t> łączy szczyt gór Whistler i </a:t>
            </a:r>
            <a:r>
              <a:rPr lang="pl-PL" sz="2400" dirty="0" err="1" smtClean="0"/>
              <a:t>Blackcomb</a:t>
            </a:r>
            <a:r>
              <a:rPr lang="pl-PL" sz="2400" dirty="0" smtClean="0"/>
              <a:t> </a:t>
            </a:r>
          </a:p>
          <a:p>
            <a:pPr algn="ctr">
              <a:buNone/>
            </a:pPr>
            <a:r>
              <a:rPr lang="pl-PL" sz="2400" dirty="0" smtClean="0"/>
              <a:t>w Kanadzie. 436m na nad ziemią, najwyższy w swoim</a:t>
            </a:r>
          </a:p>
          <a:p>
            <a:pPr algn="ctr">
              <a:buNone/>
            </a:pPr>
            <a:r>
              <a:rPr lang="pl-PL" sz="2400" dirty="0" smtClean="0"/>
              <a:t>rodzaju  wyciąg na świecie. 28 </a:t>
            </a:r>
            <a:r>
              <a:rPr lang="pl-PL" sz="2400" dirty="0" err="1" smtClean="0"/>
              <a:t>gondol</a:t>
            </a:r>
            <a:r>
              <a:rPr lang="pl-PL" sz="2400" dirty="0" smtClean="0"/>
              <a:t> , z których dwie mają</a:t>
            </a:r>
          </a:p>
          <a:p>
            <a:pPr algn="ctr">
              <a:buNone/>
            </a:pPr>
            <a:r>
              <a:rPr lang="pl-PL" sz="2400" dirty="0" smtClean="0"/>
              <a:t>przeszklone podłogi z widokiem na dolinę </a:t>
            </a:r>
            <a:r>
              <a:rPr lang="pl-PL" sz="2400" dirty="0" err="1" smtClean="0"/>
              <a:t>Fitzsimmons</a:t>
            </a:r>
            <a:r>
              <a:rPr lang="pl-PL" sz="2400" dirty="0" smtClean="0"/>
              <a:t> .</a:t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714512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/>
              <a:t>Bazylika Notre Dame w Montrealu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895732"/>
          </a:xfrm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pl-PL" sz="2400" dirty="0" smtClean="0"/>
              <a:t>Jest najstarszym kościołem Kanady wzniesionym w stylu</a:t>
            </a:r>
          </a:p>
          <a:p>
            <a:pPr algn="ctr" fontAlgn="base">
              <a:buNone/>
            </a:pPr>
            <a:r>
              <a:rPr lang="pl-PL" sz="2400" dirty="0" smtClean="0"/>
              <a:t>neogotyckim. Wpisany na listę National </a:t>
            </a:r>
            <a:r>
              <a:rPr lang="pl-PL" sz="2400" dirty="0" err="1" smtClean="0"/>
              <a:t>Historic</a:t>
            </a:r>
            <a:r>
              <a:rPr lang="pl-PL" sz="2400" dirty="0" smtClean="0"/>
              <a:t> </a:t>
            </a:r>
            <a:r>
              <a:rPr lang="pl-PL" sz="2400" dirty="0" err="1" smtClean="0"/>
              <a:t>Sites</a:t>
            </a:r>
            <a:r>
              <a:rPr lang="pl-PL" sz="2400" dirty="0" smtClean="0"/>
              <a:t> of</a:t>
            </a:r>
          </a:p>
          <a:p>
            <a:pPr algn="ctr" fontAlgn="base">
              <a:buNone/>
            </a:pPr>
            <a:r>
              <a:rPr lang="pl-PL" sz="2400" dirty="0" smtClean="0"/>
              <a:t>Canada jako narodowy pomnik historyczny. Należący do</a:t>
            </a:r>
          </a:p>
          <a:p>
            <a:pPr algn="ctr" fontAlgn="base">
              <a:buNone/>
            </a:pPr>
            <a:r>
              <a:rPr lang="pl-PL" sz="2400" dirty="0" smtClean="0"/>
              <a:t>bazyliki cmentarz </a:t>
            </a:r>
            <a:r>
              <a:rPr lang="pl-PL" sz="2400" dirty="0" err="1" smtClean="0"/>
              <a:t>Notre-Dame-des-Neiges</a:t>
            </a:r>
            <a:r>
              <a:rPr lang="pl-PL" sz="2400" dirty="0" smtClean="0"/>
              <a:t>, położony na</a:t>
            </a:r>
          </a:p>
          <a:p>
            <a:pPr algn="ctr" fontAlgn="base">
              <a:buNone/>
            </a:pPr>
            <a:r>
              <a:rPr lang="pl-PL" sz="2400" dirty="0" smtClean="0"/>
              <a:t>wzgórzu Mont Royal, jest największym cmentarzem Kanady </a:t>
            </a:r>
          </a:p>
          <a:p>
            <a:pPr algn="ctr" fontAlgn="base">
              <a:buNone/>
            </a:pPr>
            <a:r>
              <a:rPr lang="pl-PL" sz="2400" dirty="0" smtClean="0"/>
              <a:t>i trzecim pod względem wielkości w Ameryce Północnej.</a:t>
            </a:r>
          </a:p>
          <a:p>
            <a:pPr>
              <a:buNone/>
            </a:pP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928826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Dziękuję za uwagę i zapraszam do Kanady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245</TotalTime>
  <Words>863</Words>
  <Application>Microsoft Office PowerPoint</Application>
  <PresentationFormat>Pokaz na ekranie (4:3)</PresentationFormat>
  <Paragraphs>125</Paragraphs>
  <Slides>42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42</vt:i4>
      </vt:variant>
    </vt:vector>
  </HeadingPairs>
  <TitlesOfParts>
    <vt:vector size="48" baseType="lpstr">
      <vt:lpstr>Calibri</vt:lpstr>
      <vt:lpstr>Constantia</vt:lpstr>
      <vt:lpstr>Times New Roman</vt:lpstr>
      <vt:lpstr>Wingdings</vt:lpstr>
      <vt:lpstr>Wingdings 2</vt:lpstr>
      <vt:lpstr>Przepływ</vt:lpstr>
      <vt:lpstr>Prezentacja programu PowerPoint</vt:lpstr>
      <vt:lpstr>Kanada w pigułce</vt:lpstr>
      <vt:lpstr>Prezentacja programu PowerPoint</vt:lpstr>
      <vt:lpstr>Ottawa</vt:lpstr>
      <vt:lpstr>Klimat</vt:lpstr>
      <vt:lpstr>Prezentacja programu PowerPoint</vt:lpstr>
      <vt:lpstr>Prezentacja programu PowerPoint</vt:lpstr>
      <vt:lpstr>Na klimat Kanady wpływa:</vt:lpstr>
      <vt:lpstr>Ukształtowanie powierzchni</vt:lpstr>
      <vt:lpstr>Prezentacja programu PowerPoint</vt:lpstr>
      <vt:lpstr>Prądy morskie</vt:lpstr>
      <vt:lpstr>Prezentacja programu PowerPoint</vt:lpstr>
      <vt:lpstr>Cyrkulacja powietrza  w Kanadzie zimą i latem</vt:lpstr>
      <vt:lpstr>Prezentacja programu PowerPoint</vt:lpstr>
      <vt:lpstr>Prezentacja programu PowerPoint</vt:lpstr>
      <vt:lpstr>Prezentacja programu PowerPoint</vt:lpstr>
      <vt:lpstr>Struktura użytkowania ziemi  w Kanadzie</vt:lpstr>
      <vt:lpstr>CIEKAWOSTKI</vt:lpstr>
      <vt:lpstr>Oczami podróżnika</vt:lpstr>
      <vt:lpstr>Płynne złoto</vt:lpstr>
      <vt:lpstr>Prezentacja programu PowerPoint</vt:lpstr>
      <vt:lpstr>Prezentacja programu PowerPoint</vt:lpstr>
      <vt:lpstr>Cytadela obronna w Halifaksie (Fort George)</vt:lpstr>
      <vt:lpstr>Prezentacja programu PowerPoint</vt:lpstr>
      <vt:lpstr>Wodospad Niagara Falls</vt:lpstr>
      <vt:lpstr>Prezentacja programu PowerPoint</vt:lpstr>
      <vt:lpstr>Prezentacja programu PowerPoint</vt:lpstr>
      <vt:lpstr>Gotycki parlament Kanady</vt:lpstr>
      <vt:lpstr>Park Capilano</vt:lpstr>
      <vt:lpstr>Prezentacja programu PowerPoint</vt:lpstr>
      <vt:lpstr>Oratorium rzymskokatolickie</vt:lpstr>
      <vt:lpstr>Prezentacja programu PowerPoint</vt:lpstr>
      <vt:lpstr>Wzgórze Sygnalizacyjne strzegące wejścia do portu  w mieście St. Johns.</vt:lpstr>
      <vt:lpstr>CN Tower</vt:lpstr>
      <vt:lpstr>Prezentacja programu PowerPoint</vt:lpstr>
      <vt:lpstr>St. Lawrence Market w Toronto</vt:lpstr>
      <vt:lpstr>Prezentacja programu PowerPoint</vt:lpstr>
      <vt:lpstr>Gondola Peak 2 Peak w Whistler</vt:lpstr>
      <vt:lpstr>Prezentacja programu PowerPoint</vt:lpstr>
      <vt:lpstr>Bazylika Notre Dame w Montrealu</vt:lpstr>
      <vt:lpstr>Prezentacja programu PowerPoint</vt:lpstr>
      <vt:lpstr>Dziękuję za uwagę i zapraszam do Kanady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DJBOOBI</dc:creator>
  <cp:lastModifiedBy>Krzysztof Pogorzelski</cp:lastModifiedBy>
  <cp:revision>22</cp:revision>
  <dcterms:created xsi:type="dcterms:W3CDTF">2019-05-22T19:38:48Z</dcterms:created>
  <dcterms:modified xsi:type="dcterms:W3CDTF">2020-03-23T20:52:26Z</dcterms:modified>
</cp:coreProperties>
</file>